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5" r:id="rId4"/>
    <p:sldId id="264" r:id="rId5"/>
    <p:sldId id="277" r:id="rId6"/>
    <p:sldId id="266" r:id="rId7"/>
    <p:sldId id="268" r:id="rId8"/>
    <p:sldId id="278" r:id="rId9"/>
    <p:sldId id="276" r:id="rId10"/>
    <p:sldId id="270" r:id="rId1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2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BF8B-6F21-8542-A750-E11AD7E61EA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94BC4-3AC7-1042-827A-B0CE322BD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0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FA40-CB73-964C-AF4A-76643A479B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FA40-CB73-964C-AF4A-76643A479B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7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FA40-CB73-964C-AF4A-76643A479B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60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6FA40-CB73-964C-AF4A-76643A479B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6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4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4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7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8096264" y="4643447"/>
            <a:ext cx="3524275" cy="1285884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FontTx/>
              <a:buNone/>
              <a:defRPr sz="2000" baseline="0">
                <a:solidFill>
                  <a:schemeClr val="bg1"/>
                </a:solidFill>
                <a:latin typeface="Core Sans NR 35 Light" pitchFamily="34" charset="0"/>
              </a:defRPr>
            </a:lvl1pPr>
            <a:lvl2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3pPr>
            <a:lvl4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4pPr>
            <a:lvl5pPr>
              <a:buFontTx/>
              <a:buNone/>
              <a:defRPr sz="2000">
                <a:solidFill>
                  <a:schemeClr val="bg1"/>
                </a:solidFill>
                <a:latin typeface="Core Sans NR 35 Light" pitchFamily="34" charset="0"/>
              </a:defRPr>
            </a:lvl5pPr>
          </a:lstStyle>
          <a:p>
            <a:pPr lvl="0"/>
            <a:r>
              <a:rPr lang="ru-RU" dirty="0" smtClean="0"/>
              <a:t>Название </a:t>
            </a:r>
            <a:br>
              <a:rPr lang="ru-RU" dirty="0" smtClean="0"/>
            </a:br>
            <a:r>
              <a:rPr lang="ru-RU" dirty="0" smtClean="0"/>
              <a:t>презентации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096264" y="5929331"/>
            <a:ext cx="304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re Sans NR 35 Light" pitchFamily="34" charset="0"/>
              </a:rPr>
              <a:t>Фон</a:t>
            </a:r>
            <a:r>
              <a:rPr lang="ru-RU" sz="1400" baseline="0" dirty="0" smtClean="0">
                <a:solidFill>
                  <a:schemeClr val="bg1"/>
                </a:solidFill>
                <a:latin typeface="Core Sans NR 35 Light" pitchFamily="34" charset="0"/>
              </a:rPr>
              <a:t>д развития </a:t>
            </a:r>
          </a:p>
          <a:p>
            <a:r>
              <a:rPr lang="ru-RU" sz="1400" baseline="0" dirty="0" smtClean="0">
                <a:solidFill>
                  <a:schemeClr val="bg1"/>
                </a:solidFill>
                <a:latin typeface="Core Sans NR 35 Light" pitchFamily="34" charset="0"/>
              </a:rPr>
              <a:t>интернет-инициатив</a:t>
            </a:r>
            <a:endParaRPr lang="ru-RU" sz="1400" dirty="0">
              <a:solidFill>
                <a:schemeClr val="bg1"/>
              </a:solidFill>
              <a:latin typeface="Core Sans NR 3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3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3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7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3754-534F-1947-9B16-D36E79D54421}" type="datetimeFigureOut">
              <a:rPr lang="ru-RU" smtClean="0"/>
              <a:t>13.11.16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2E63-0492-4B4D-9534-498D8953E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1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2"/>
          <p:cNvGrpSpPr/>
          <p:nvPr/>
        </p:nvGrpSpPr>
        <p:grpSpPr>
          <a:xfrm>
            <a:off x="2973326" y="1813900"/>
            <a:ext cx="6481058" cy="1500199"/>
            <a:chOff x="2484000" y="2500306"/>
            <a:chExt cx="6481058" cy="1500198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4714876" y="2500306"/>
              <a:ext cx="4250182" cy="15001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>
                <a:defRPr sz="6000">
                  <a:latin typeface="Core Sans NR 35 Light" pitchFamily="34" charset="0"/>
                </a:defRPr>
              </a:lvl1pPr>
            </a:lstStyle>
            <a:p>
              <a:pPr lvl="0">
                <a:spcBef>
                  <a:spcPct val="0"/>
                </a:spcBef>
                <a:defRPr/>
              </a:pPr>
              <a:r>
                <a:rPr lang="ru-RU" sz="4800" dirty="0" err="1">
                  <a:ea typeface="+mj-ea"/>
                  <a:cs typeface="+mj-cs"/>
                </a:rPr>
                <a:t>Трэкшн</a:t>
              </a:r>
              <a:r>
                <a:rPr lang="ru-RU" sz="4800" dirty="0">
                  <a:ea typeface="+mj-ea"/>
                  <a:cs typeface="+mj-cs"/>
                </a:rPr>
                <a:t>-митинг (ТМ)</a:t>
              </a:r>
            </a:p>
          </p:txBody>
        </p:sp>
        <p:pic>
          <p:nvPicPr>
            <p:cNvPr id="10" name="Рисунок 11" descr="free-log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4000" y="3042000"/>
              <a:ext cx="2143140" cy="64019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972751" y="1845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965" y="197954"/>
            <a:ext cx="874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Планирование следующей недели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599" y="1354241"/>
            <a:ext cx="107003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Подпишу </a:t>
            </a:r>
            <a:r>
              <a:rPr lang="ru-RU" sz="2800" dirty="0"/>
              <a:t>ХХ договоров по услуге «Ресторанный маркетолог», чтобы подтвердить востребованность услуги. Результатом будет получение оплаты от ХХ клиентов.</a:t>
            </a:r>
          </a:p>
          <a:p>
            <a:r>
              <a:rPr lang="ru-RU" sz="2800" dirty="0" smtClean="0"/>
              <a:t>2. Установлю </a:t>
            </a:r>
            <a:r>
              <a:rPr lang="ru-RU" sz="2800" dirty="0"/>
              <a:t>в двух ресторанах страницы при подключении к </a:t>
            </a:r>
            <a:r>
              <a:rPr lang="ru-RU" sz="2800" dirty="0" err="1"/>
              <a:t>вайфай</a:t>
            </a:r>
            <a:r>
              <a:rPr lang="ru-RU" sz="2800" dirty="0"/>
              <a:t>, чтобы оценить </a:t>
            </a:r>
            <a:r>
              <a:rPr lang="ru-RU" sz="2800" dirty="0" err="1"/>
              <a:t>возвращаемость</a:t>
            </a:r>
            <a:r>
              <a:rPr lang="ru-RU" sz="2800" dirty="0"/>
              <a:t> клиентов. Успехом будет начало отслеживания возвращения гостей, видевших догоняющую рекламу.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099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2965" y="1922293"/>
            <a:ext cx="8749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  <a:p>
            <a:pPr algn="ctr"/>
            <a:r>
              <a:rPr lang="ru-RU" sz="2800" i="1" dirty="0" smtClean="0"/>
              <a:t>ТМ7</a:t>
            </a:r>
            <a:endParaRPr lang="ru-RU" sz="2800" dirty="0"/>
          </a:p>
          <a:p>
            <a:pPr algn="ctr"/>
            <a:r>
              <a:rPr lang="ru-RU" sz="2800" i="1" dirty="0" smtClean="0"/>
              <a:t>31 октября — 4 ноября</a:t>
            </a:r>
            <a:endParaRPr lang="ru-RU" sz="2800" dirty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02" y="1826759"/>
            <a:ext cx="494538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06245" y="192706"/>
            <a:ext cx="467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Описание проекта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8245" y="937918"/>
            <a:ext cx="99283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Клиентомер — сервис, который увеличивает оборот ресторанов за счёт привлечения новых клиентов и возвращения старых через интернет.</a:t>
            </a:r>
          </a:p>
          <a:p>
            <a:endParaRPr lang="ru-RU" dirty="0"/>
          </a:p>
          <a:p>
            <a:r>
              <a:rPr lang="ru-RU" dirty="0" smtClean="0"/>
              <a:t>Проблемы:</a:t>
            </a:r>
          </a:p>
          <a:p>
            <a:pPr marL="457200" indent="-457200">
              <a:buAutoNum type="arabicPeriod"/>
            </a:pPr>
            <a:r>
              <a:rPr lang="ru-RU" dirty="0" smtClean="0"/>
              <a:t>Дорого привлекать новых гостей.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Постоянные гости не возвращаются в заведение.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Решение: Для этого в заведении устанавливается датчик, который определяет клиентов по мобильным телефонам. Наш маркетолог на основании собранных данных проводит рекламные кампании в интернете, оценивает их эффективность и предоставляет отчёт руководителю заведения. Для ресторана на 100 посадочных мест сервис принесёт до </a:t>
            </a:r>
            <a:r>
              <a:rPr lang="en-US" dirty="0" smtClean="0"/>
              <a:t>XXX</a:t>
            </a:r>
            <a:r>
              <a:rPr lang="ru-RU" dirty="0" smtClean="0"/>
              <a:t> </a:t>
            </a:r>
            <a:r>
              <a:rPr lang="ru-RU" dirty="0" smtClean="0"/>
              <a:t>к обороту.</a:t>
            </a:r>
          </a:p>
          <a:p>
            <a:endParaRPr lang="ru-RU" dirty="0"/>
          </a:p>
          <a:p>
            <a:r>
              <a:rPr lang="ru-RU" dirty="0" smtClean="0"/>
              <a:t>Ценность для клиента: Повышение оборота ресторана за счёт привлечения новых гостей и удержания старых.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152585" y="6309593"/>
            <a:ext cx="547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не изменилось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68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1822" y="197953"/>
            <a:ext cx="1001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Гипотеза: </a:t>
            </a:r>
            <a:r>
              <a:rPr lang="ru-RU" sz="4000" b="1" dirty="0"/>
              <a:t>к</a:t>
            </a:r>
            <a:r>
              <a:rPr lang="ru-RU" sz="4000" b="1" dirty="0" smtClean="0"/>
              <a:t>ейс </a:t>
            </a:r>
            <a:r>
              <a:rPr lang="ru-RU" sz="4000" b="1" dirty="0"/>
              <a:t>использования </a:t>
            </a:r>
            <a:r>
              <a:rPr lang="ru-RU" sz="4000" b="1" dirty="0" smtClean="0"/>
              <a:t>продукта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91822" y="1256482"/>
            <a:ext cx="98809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Ресторан </a:t>
            </a:r>
            <a:r>
              <a:rPr lang="en-US" sz="2400" dirty="0" smtClean="0"/>
              <a:t>XXXXXX </a:t>
            </a:r>
            <a:r>
              <a:rPr lang="ru-RU" sz="2400" dirty="0" smtClean="0"/>
              <a:t>открылся </a:t>
            </a:r>
            <a:r>
              <a:rPr lang="ru-RU" sz="2400" dirty="0" smtClean="0"/>
              <a:t>год назад на Невском пр. в СПб. Сейчас он работает целиком за счёт проходящего потока — раздатчики листовок и вывеска. Последние месяцы выручка ресторана падает.</a:t>
            </a:r>
          </a:p>
          <a:p>
            <a:endParaRPr lang="ru-RU" sz="2400" dirty="0" smtClean="0"/>
          </a:p>
          <a:p>
            <a:r>
              <a:rPr lang="ru-RU" sz="2400" dirty="0" smtClean="0"/>
              <a:t>Мы установили устройство в ресторане, которое определило, что постоянные гости не возвращаются в заведение. На основании этих данных маркетолог запустил </a:t>
            </a:r>
            <a:r>
              <a:rPr lang="ru-RU" sz="2400" dirty="0" err="1" smtClean="0"/>
              <a:t>таргетированную</a:t>
            </a:r>
            <a:r>
              <a:rPr lang="ru-RU" sz="2400" dirty="0" smtClean="0"/>
              <a:t> рекламную кампанию по постоянным клиентам.</a:t>
            </a:r>
          </a:p>
          <a:p>
            <a:endParaRPr lang="ru-RU" sz="2400" dirty="0"/>
          </a:p>
          <a:p>
            <a:r>
              <a:rPr lang="ru-RU" sz="2400" dirty="0" smtClean="0"/>
              <a:t>В результате срок возврата гостей уменьшился с 42 до 20</a:t>
            </a:r>
            <a:r>
              <a:rPr lang="ru-RU" sz="2400" dirty="0"/>
              <a:t> дней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а ресторан повысил оборот на </a:t>
            </a:r>
            <a:r>
              <a:rPr lang="en-US" sz="2400" dirty="0" smtClean="0"/>
              <a:t>XXX </a:t>
            </a:r>
            <a:r>
              <a:rPr lang="ru-RU" sz="2400" dirty="0" smtClean="0"/>
              <a:t>руб.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58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091" y="1198106"/>
            <a:ext cx="375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Устройство</a:t>
            </a:r>
          </a:p>
          <a:p>
            <a:pPr algn="ctr"/>
            <a:r>
              <a:rPr lang="ru-RU" sz="2800" b="1" dirty="0" smtClean="0"/>
              <a:t>в заведении</a:t>
            </a:r>
            <a:endParaRPr lang="ru-RU" sz="2800" b="1" dirty="0"/>
          </a:p>
        </p:txBody>
      </p:sp>
      <p:sp>
        <p:nvSpPr>
          <p:cNvPr id="3" name="Shape 174"/>
          <p:cNvSpPr txBox="1"/>
          <p:nvPr/>
        </p:nvSpPr>
        <p:spPr>
          <a:xfrm>
            <a:off x="1545485" y="48400"/>
            <a:ext cx="91266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Ресторанный маркетолог</a:t>
            </a:r>
            <a:endParaRPr lang="ru-RU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173"/>
          <p:cNvSpPr txBox="1"/>
          <p:nvPr/>
        </p:nvSpPr>
        <p:spPr>
          <a:xfrm>
            <a:off x="466840" y="2111927"/>
            <a:ext cx="4350820" cy="2164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SzPct val="61111"/>
            </a:pPr>
            <a:r>
              <a:rPr lang="ru-RU" sz="1600" b="1" dirty="0" smtClean="0">
                <a:solidFill>
                  <a:schemeClr val="dk1"/>
                </a:solidFill>
              </a:rPr>
              <a:t>Анализирует посетителей по </a:t>
            </a:r>
            <a:r>
              <a:rPr lang="ru-RU" sz="1600" b="1" dirty="0" err="1" smtClean="0">
                <a:solidFill>
                  <a:schemeClr val="dk1"/>
                </a:solidFill>
              </a:rPr>
              <a:t>вайфай</a:t>
            </a:r>
            <a:endParaRPr lang="ru-RU" sz="1600" b="1" dirty="0" smtClean="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b="1" dirty="0" smtClean="0">
                <a:solidFill>
                  <a:schemeClr val="dk1"/>
                </a:solidFill>
              </a:rPr>
              <a:t>и строит воронку: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Конверсия проходящего потока, Постоянные/новые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Интернет-профили клиентов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Оценивает </a:t>
            </a:r>
            <a:r>
              <a:rPr lang="ru-RU" sz="1600" dirty="0">
                <a:solidFill>
                  <a:schemeClr val="dk1"/>
                </a:solidFill>
              </a:rPr>
              <a:t>эффективность рекламы.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>
                <a:solidFill>
                  <a:schemeClr val="dk1"/>
                </a:solidFill>
              </a:rPr>
              <a:t>Двигает гостей по </a:t>
            </a:r>
            <a:r>
              <a:rPr lang="ru-RU" sz="1600" dirty="0" smtClean="0">
                <a:solidFill>
                  <a:schemeClr val="dk1"/>
                </a:solidFill>
              </a:rPr>
              <a:t>воронке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8767" y="3615946"/>
            <a:ext cx="3750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Реклама</a:t>
            </a:r>
          </a:p>
          <a:p>
            <a:pPr algn="ctr"/>
            <a:r>
              <a:rPr lang="ru-RU" sz="2800" b="1" dirty="0" smtClean="0"/>
              <a:t>в интернете</a:t>
            </a:r>
            <a:endParaRPr lang="ru-RU" sz="2800" b="1" dirty="0"/>
          </a:p>
        </p:txBody>
      </p:sp>
      <p:sp>
        <p:nvSpPr>
          <p:cNvPr id="6" name="Shape 173"/>
          <p:cNvSpPr txBox="1"/>
          <p:nvPr/>
        </p:nvSpPr>
        <p:spPr>
          <a:xfrm>
            <a:off x="4238767" y="4529767"/>
            <a:ext cx="3750318" cy="2164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SzPct val="61111"/>
            </a:pPr>
            <a:r>
              <a:rPr lang="ru-RU" sz="1600" b="1" dirty="0" smtClean="0">
                <a:solidFill>
                  <a:schemeClr val="dk1"/>
                </a:solidFill>
              </a:rPr>
              <a:t>Рекламирует заведение гостям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b="1" dirty="0" smtClean="0">
                <a:solidFill>
                  <a:schemeClr val="dk1"/>
                </a:solidFill>
              </a:rPr>
              <a:t>в зависимости от их места в воронке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Контекстная реклама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Реклама в </a:t>
            </a:r>
            <a:r>
              <a:rPr lang="ru-RU" sz="1600" dirty="0" err="1" smtClean="0">
                <a:solidFill>
                  <a:schemeClr val="dk1"/>
                </a:solidFill>
              </a:rPr>
              <a:t>соцсетях</a:t>
            </a:r>
            <a:endParaRPr lang="ru-RU" sz="1600" dirty="0" smtClean="0">
              <a:solidFill>
                <a:schemeClr val="dk1"/>
              </a:solidFill>
            </a:endParaRP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Уведомления на телефон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Рассылки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7959" y="1198106"/>
            <a:ext cx="412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Удалённый</a:t>
            </a:r>
          </a:p>
          <a:p>
            <a:pPr algn="ctr"/>
            <a:r>
              <a:rPr lang="ru-RU" sz="2800" b="1" dirty="0" smtClean="0"/>
              <a:t>маркетолог</a:t>
            </a:r>
            <a:endParaRPr lang="ru-RU" sz="2800" b="1" dirty="0"/>
          </a:p>
        </p:txBody>
      </p:sp>
      <p:sp>
        <p:nvSpPr>
          <p:cNvPr id="8" name="Shape 173"/>
          <p:cNvSpPr txBox="1"/>
          <p:nvPr/>
        </p:nvSpPr>
        <p:spPr>
          <a:xfrm>
            <a:off x="7017959" y="2051387"/>
            <a:ext cx="4125350" cy="2381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SzPct val="61111"/>
            </a:pPr>
            <a:r>
              <a:rPr lang="ru-RU" sz="1600" b="1" dirty="0" smtClean="0">
                <a:solidFill>
                  <a:schemeClr val="dk1"/>
                </a:solidFill>
              </a:rPr>
              <a:t>Оценивает эффективность рекламы на основании аналитики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Создаёт новые рекламные кампании, 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Изучает статистику посещаемости</a:t>
            </a:r>
          </a:p>
          <a:p>
            <a:pPr lvl="0" algn="ctr">
              <a:lnSpc>
                <a:spcPct val="115000"/>
              </a:lnSpc>
              <a:buSzPct val="61111"/>
            </a:pPr>
            <a:r>
              <a:rPr lang="ru-RU" sz="1600" dirty="0" smtClean="0">
                <a:solidFill>
                  <a:schemeClr val="dk1"/>
                </a:solidFill>
              </a:rPr>
              <a:t>Предоставляет отчёт клиенту</a:t>
            </a:r>
            <a:endParaRPr lang="ru-RU" sz="1600" dirty="0">
              <a:solidFill>
                <a:schemeClr val="dk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307080" y="4432785"/>
            <a:ext cx="931687" cy="425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989085" y="3794760"/>
            <a:ext cx="895835" cy="1063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17409" y="1910687"/>
            <a:ext cx="2500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2965" y="197954"/>
            <a:ext cx="874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Цель на акселерацию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2965" y="1365661"/>
            <a:ext cx="85363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Достичь оборота в </a:t>
            </a:r>
            <a:r>
              <a:rPr lang="en-US" sz="2800" dirty="0" smtClean="0"/>
              <a:t>XXX </a:t>
            </a:r>
            <a:r>
              <a:rPr lang="ru-RU" sz="2800" dirty="0" smtClean="0"/>
              <a:t>млн </a:t>
            </a:r>
            <a:r>
              <a:rPr lang="ru-RU" sz="2800" dirty="0" smtClean="0"/>
              <a:t>рублей в месяц на конец акселерации, что соответствует </a:t>
            </a:r>
            <a:r>
              <a:rPr lang="en-US" sz="2800" dirty="0" smtClean="0"/>
              <a:t>XXX </a:t>
            </a:r>
            <a:r>
              <a:rPr lang="ru-RU" sz="2800" dirty="0" smtClean="0"/>
              <a:t>заведениям </a:t>
            </a:r>
            <a:r>
              <a:rPr lang="ru-RU" sz="2800" dirty="0" smtClean="0"/>
              <a:t>при среднем чеке </a:t>
            </a:r>
            <a:r>
              <a:rPr lang="en-US" sz="2800" dirty="0" smtClean="0"/>
              <a:t>XXX</a:t>
            </a:r>
            <a:r>
              <a:rPr lang="ru-RU" sz="2800" dirty="0" smtClean="0"/>
              <a:t>, </a:t>
            </a:r>
            <a:r>
              <a:rPr lang="ru-RU" sz="2800" dirty="0" smtClean="0"/>
              <a:t>что позволит выйти на операционную окупаемость.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Отработать бизнес-модель и подготовить её к масштабируемому росту: предложить решения найденных проблем клиентов, а также отстроить положительную юнит экономику и готовность к кратному росту.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25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965" y="197954"/>
            <a:ext cx="8749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Подведение итогов работы на </a:t>
            </a:r>
            <a:r>
              <a:rPr lang="ru-RU" sz="4000" b="1" dirty="0" smtClean="0"/>
              <a:t>неделе</a:t>
            </a:r>
            <a:br>
              <a:rPr lang="ru-RU" sz="4000" b="1" dirty="0" smtClean="0"/>
            </a:br>
            <a:r>
              <a:rPr lang="ru-RU" sz="4000" b="1" dirty="0" smtClean="0"/>
              <a:t>Главная Гипотеза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5600" y="2078637"/>
            <a:ext cx="8824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1. Проведу </a:t>
            </a:r>
            <a:r>
              <a:rPr lang="en-US" sz="3200" dirty="0" smtClean="0"/>
              <a:t>XXX</a:t>
            </a:r>
            <a:r>
              <a:rPr lang="ru-RU" sz="3200" dirty="0" smtClean="0"/>
              <a:t> </a:t>
            </a:r>
            <a:r>
              <a:rPr lang="ru-RU" sz="3200" dirty="0"/>
              <a:t>встреч с ЛПР одиночных ресторанов. Чтобы подтвердить интерес к сервису «</a:t>
            </a:r>
            <a:r>
              <a:rPr lang="ru-RU" sz="3200" dirty="0" smtClean="0"/>
              <a:t>Ресторанный маркетолог». </a:t>
            </a:r>
            <a:r>
              <a:rPr lang="ru-RU" sz="3200" dirty="0"/>
              <a:t>Успехом будет </a:t>
            </a:r>
            <a:r>
              <a:rPr lang="en-US" sz="3200" dirty="0" smtClean="0"/>
              <a:t>XX</a:t>
            </a:r>
            <a:r>
              <a:rPr lang="ru-RU" sz="3200" dirty="0" smtClean="0"/>
              <a:t> </a:t>
            </a:r>
            <a:r>
              <a:rPr lang="ru-RU" sz="3200" dirty="0"/>
              <a:t>подписанных </a:t>
            </a:r>
            <a:r>
              <a:rPr lang="ru-RU" sz="3200" dirty="0" smtClean="0"/>
              <a:t>договор</a:t>
            </a:r>
            <a:r>
              <a:rPr lang="ru-RU" sz="3200" dirty="0" smtClean="0"/>
              <a:t>ов</a:t>
            </a:r>
            <a:r>
              <a:rPr lang="ru-RU" sz="3200" dirty="0" smtClean="0"/>
              <a:t>.</a:t>
            </a:r>
            <a:endParaRPr lang="ru-RU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4539"/>
            <a:ext cx="4251961" cy="60144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0" y="3944886"/>
            <a:ext cx="1756162" cy="2484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92" y="3944886"/>
            <a:ext cx="1756162" cy="2484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54" y="3944886"/>
            <a:ext cx="1756163" cy="24841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66840" y="414539"/>
            <a:ext cx="5968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Месячный отчёт сервиса «Ресторанный маркетолог»</a:t>
            </a:r>
            <a:endParaRPr lang="ru-RU" sz="2800" b="1" dirty="0"/>
          </a:p>
        </p:txBody>
      </p:sp>
      <p:sp>
        <p:nvSpPr>
          <p:cNvPr id="13" name="Shape 173"/>
          <p:cNvSpPr txBox="1"/>
          <p:nvPr/>
        </p:nvSpPr>
        <p:spPr>
          <a:xfrm>
            <a:off x="466840" y="1578527"/>
            <a:ext cx="6132080" cy="2164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Прозвонили ХХХ </a:t>
            </a:r>
            <a:r>
              <a:rPr lang="ru-RU" dirty="0" smtClean="0">
                <a:solidFill>
                  <a:schemeClr val="dk1"/>
                </a:solidFill>
              </a:rPr>
              <a:t>ресторанов:</a:t>
            </a:r>
          </a:p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50% есть свой отдел маркетинга (пока не суёмся) </a:t>
            </a:r>
          </a:p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ХХ </a:t>
            </a:r>
            <a:r>
              <a:rPr lang="ru-RU" dirty="0" smtClean="0">
                <a:solidFill>
                  <a:schemeClr val="dk1"/>
                </a:solidFill>
              </a:rPr>
              <a:t>встреч</a:t>
            </a:r>
          </a:p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0 не интересно,</a:t>
            </a:r>
          </a:p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ХХ </a:t>
            </a:r>
            <a:r>
              <a:rPr lang="ru-RU" dirty="0" smtClean="0">
                <a:solidFill>
                  <a:schemeClr val="dk1"/>
                </a:solidFill>
              </a:rPr>
              <a:t>интересно, думают</a:t>
            </a:r>
          </a:p>
          <a:p>
            <a:pPr lvl="0">
              <a:lnSpc>
                <a:spcPct val="115000"/>
              </a:lnSpc>
              <a:buSzPct val="61111"/>
            </a:pPr>
            <a:r>
              <a:rPr lang="ru-RU" dirty="0" smtClean="0">
                <a:solidFill>
                  <a:schemeClr val="dk1"/>
                </a:solidFill>
              </a:rPr>
              <a:t>ХХ </a:t>
            </a:r>
            <a:r>
              <a:rPr lang="ru-RU" dirty="0" smtClean="0">
                <a:solidFill>
                  <a:schemeClr val="dk1"/>
                </a:solidFill>
              </a:rPr>
              <a:t>договора на согласовании</a:t>
            </a:r>
          </a:p>
        </p:txBody>
      </p:sp>
    </p:spTree>
    <p:extLst>
      <p:ext uri="{BB962C8B-B14F-4D97-AF65-F5344CB8AC3E}">
        <p14:creationId xmlns:p14="http://schemas.microsoft.com/office/powerpoint/2010/main" val="2244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965" y="197954"/>
            <a:ext cx="874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Подведение итогов работы на неделе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351559"/>
            <a:ext cx="446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Таблицу составили, протестировали первый сегмент на холодных звонках и встречах.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5600" y="1354241"/>
            <a:ext cx="589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Проведу </a:t>
            </a:r>
            <a:r>
              <a:rPr lang="ru-RU" sz="2800" dirty="0"/>
              <a:t>сегментацию одиночных ресторанов на предмет использования сервиса "Ресторанный маркетолог". Чтобы понять триггеры и проблемы для каждого сегмента. Успехом будет составленная PPVVC-таблица для всех сегментов.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5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14703</TotalTime>
  <Words>444</Words>
  <Application>Microsoft Macintosh PowerPoint</Application>
  <PresentationFormat>Широкоэкранный</PresentationFormat>
  <Paragraphs>67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Core Sans NR 35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ФРИИ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 Азевич</dc:creator>
  <cp:lastModifiedBy>Леонид Касаткин</cp:lastModifiedBy>
  <cp:revision>40</cp:revision>
  <dcterms:created xsi:type="dcterms:W3CDTF">2016-01-29T11:01:41Z</dcterms:created>
  <dcterms:modified xsi:type="dcterms:W3CDTF">2016-11-13T10:15:27Z</dcterms:modified>
</cp:coreProperties>
</file>